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96" y="87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1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1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8418-6460-491E-ADB1-C63E312A3893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2A0E-D9B7-4538-8000-B5EC7F776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676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8418-6460-491E-ADB1-C63E312A3893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2A0E-D9B7-4538-8000-B5EC7F776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373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1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8418-6460-491E-ADB1-C63E312A3893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2A0E-D9B7-4538-8000-B5EC7F776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529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8418-6460-491E-ADB1-C63E312A3893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2A0E-D9B7-4538-8000-B5EC7F776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41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8418-6460-491E-ADB1-C63E312A3893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2A0E-D9B7-4538-8000-B5EC7F776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463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8418-6460-491E-ADB1-C63E312A3893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2A0E-D9B7-4538-8000-B5EC7F776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5955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5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5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8418-6460-491E-ADB1-C63E312A3893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2A0E-D9B7-4538-8000-B5EC7F776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366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8418-6460-491E-ADB1-C63E312A3893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2A0E-D9B7-4538-8000-B5EC7F776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575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8418-6460-491E-ADB1-C63E312A3893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2A0E-D9B7-4538-8000-B5EC7F776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276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4" y="400474"/>
            <a:ext cx="4344987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8418-6460-491E-ADB1-C63E312A3893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2A0E-D9B7-4538-8000-B5EC7F776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932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8418-6460-491E-ADB1-C63E312A3893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2A0E-D9B7-4538-8000-B5EC7F776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771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1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1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28418-6460-491E-ADB1-C63E312A3893}" type="datetimeFigureOut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1" y="9322648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82A0E-D9B7-4538-8000-B5EC7F7765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5437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athey@weebly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0" y="10668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SimplyBlockFilled" pitchFamily="2" charset="0"/>
                <a:ea typeface="SimplyBlockFilled" pitchFamily="2" charset="0"/>
              </a:rPr>
              <a:t>Mrs. Cathey </a:t>
            </a:r>
            <a:endParaRPr lang="en-US" sz="3200" dirty="0">
              <a:solidFill>
                <a:schemeClr val="bg1">
                  <a:lumMod val="65000"/>
                </a:schemeClr>
              </a:solidFill>
              <a:latin typeface="SimplyBlockFilled" pitchFamily="2" charset="0"/>
              <a:ea typeface="SimplyBlockFilled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6096000"/>
            <a:ext cx="26670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latin typeface="CCSadsville" pitchFamily="2" charset="0"/>
              <a:ea typeface="CCSadsville" pitchFamily="2" charset="0"/>
            </a:endParaRPr>
          </a:p>
          <a:p>
            <a:pPr algn="ctr"/>
            <a:endParaRPr lang="en-US" sz="1400" dirty="0" smtClean="0">
              <a:latin typeface="CCSadsville" pitchFamily="2" charset="0"/>
              <a:ea typeface="CCSadsville" pitchFamily="2" charset="0"/>
            </a:endParaRPr>
          </a:p>
          <a:p>
            <a:pPr algn="ctr"/>
            <a:r>
              <a:rPr lang="en-US" sz="1400" dirty="0" smtClean="0">
                <a:latin typeface="CCSadsville" pitchFamily="2" charset="0"/>
                <a:ea typeface="CCSadsville" pitchFamily="2" charset="0"/>
              </a:rPr>
              <a:t>Please check out my website!</a:t>
            </a:r>
          </a:p>
          <a:p>
            <a:pPr algn="ctr"/>
            <a:r>
              <a:rPr lang="en-US" sz="1400" b="1" dirty="0" smtClean="0">
                <a:latin typeface="CCSadsville" pitchFamily="2" charset="0"/>
                <a:ea typeface="CCSadsville" pitchFamily="2" charset="0"/>
                <a:hlinkClick r:id="rId3"/>
              </a:rPr>
              <a:t>gcathey.weebly.com</a:t>
            </a:r>
            <a:endParaRPr lang="en-US" sz="1400" b="1" dirty="0" smtClean="0">
              <a:latin typeface="CCSadsville" pitchFamily="2" charset="0"/>
              <a:ea typeface="CCSadsville" pitchFamily="2" charset="0"/>
            </a:endParaRPr>
          </a:p>
          <a:p>
            <a:pPr algn="ctr"/>
            <a:endParaRPr lang="en-US" sz="1400" b="1" dirty="0" smtClean="0">
              <a:latin typeface="CCSadsville" pitchFamily="2" charset="0"/>
              <a:ea typeface="CCSadsville" pitchFamily="2" charset="0"/>
            </a:endParaRPr>
          </a:p>
          <a:p>
            <a:pPr algn="ctr"/>
            <a:r>
              <a:rPr lang="en-US" sz="1400" b="1" dirty="0" smtClean="0">
                <a:latin typeface="CCSadsville" pitchFamily="2" charset="0"/>
                <a:ea typeface="CCSadsville" pitchFamily="2" charset="0"/>
              </a:rPr>
              <a:t>You will find the weekly newsletters, my contact information, educational games for your child, </a:t>
            </a:r>
          </a:p>
          <a:p>
            <a:pPr algn="ctr"/>
            <a:r>
              <a:rPr lang="en-US" sz="1400" b="1" dirty="0" smtClean="0">
                <a:latin typeface="CCSadsville" pitchFamily="2" charset="0"/>
                <a:ea typeface="CCSadsville" pitchFamily="2" charset="0"/>
              </a:rPr>
              <a:t>sight words, and </a:t>
            </a:r>
          </a:p>
          <a:p>
            <a:pPr algn="ctr"/>
            <a:r>
              <a:rPr lang="en-US" sz="1400" b="1" dirty="0" smtClean="0">
                <a:latin typeface="CCSadsville" pitchFamily="2" charset="0"/>
                <a:ea typeface="CCSadsville" pitchFamily="2" charset="0"/>
              </a:rPr>
              <a:t>a photo gallery!</a:t>
            </a:r>
          </a:p>
          <a:p>
            <a:pPr algn="ctr"/>
            <a:endParaRPr lang="en-US" sz="1400" b="1" dirty="0" smtClean="0">
              <a:latin typeface="CCSadsville" pitchFamily="2" charset="0"/>
              <a:ea typeface="CCSadsville" pitchFamily="2" charset="0"/>
            </a:endParaRPr>
          </a:p>
          <a:p>
            <a:pPr algn="ctr"/>
            <a:endParaRPr lang="en-US" sz="1400" b="1" dirty="0" smtClean="0">
              <a:latin typeface="CCSadsville" pitchFamily="2" charset="0"/>
              <a:ea typeface="CCSadsville" pitchFamily="2" charset="0"/>
            </a:endParaRPr>
          </a:p>
          <a:p>
            <a:pPr algn="ctr"/>
            <a:endParaRPr lang="en-US" sz="1100" dirty="0" smtClean="0">
              <a:latin typeface="CCSadsville" pitchFamily="2" charset="0"/>
              <a:ea typeface="CCSadsville" pitchFamily="2" charset="0"/>
            </a:endParaRPr>
          </a:p>
          <a:p>
            <a:pPr algn="ctr"/>
            <a:endParaRPr lang="en-US" sz="3200" dirty="0">
              <a:latin typeface="CCCrazyTown" pitchFamily="2" charset="0"/>
              <a:ea typeface="CCCrazyTow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362200"/>
            <a:ext cx="312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LaughOutLoud" pitchFamily="2" charset="0"/>
                <a:ea typeface="LaughOutLoud" pitchFamily="2" charset="0"/>
              </a:rPr>
              <a:t> </a:t>
            </a:r>
            <a:r>
              <a:rPr lang="en-US" sz="2400" b="1" u="sng" dirty="0" smtClean="0">
                <a:latin typeface="LaughOutLoud" pitchFamily="2" charset="0"/>
                <a:ea typeface="LaughOutLoud" pitchFamily="2" charset="0"/>
              </a:rPr>
              <a:t>What We Learned…</a:t>
            </a:r>
          </a:p>
          <a:p>
            <a:pPr algn="ctr"/>
            <a:endParaRPr lang="en-US" dirty="0">
              <a:latin typeface="LaughOutLoud" pitchFamily="2" charset="0"/>
              <a:ea typeface="LaughOutLoud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18288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JFirstGrader" pitchFamily="2" charset="0"/>
                <a:ea typeface="AJFirstGrader" pitchFamily="2" charset="0"/>
              </a:rPr>
              <a:t>March 6-10</a:t>
            </a:r>
            <a:endParaRPr lang="en-US" sz="1600" dirty="0">
              <a:latin typeface="AJFirstGrader" pitchFamily="2" charset="0"/>
              <a:ea typeface="AJFirstGrade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2819400"/>
            <a:ext cx="25146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00" u="sng" dirty="0" smtClean="0">
              <a:latin typeface="AbcTeacher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8768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atin typeface="CCSweetEmma" pitchFamily="2" charset="0"/>
                <a:ea typeface="CCSweetEmma" pitchFamily="2" charset="0"/>
              </a:rPr>
              <a:t>Snack Duty</a:t>
            </a:r>
            <a:r>
              <a:rPr lang="en-US" sz="2800" b="1" dirty="0" smtClean="0">
                <a:latin typeface="CCSweetEmma" pitchFamily="2" charset="0"/>
                <a:ea typeface="CCSweetEmma" pitchFamily="2" charset="0"/>
              </a:rPr>
              <a:t>: </a:t>
            </a:r>
            <a:endParaRPr lang="en-US" sz="2800" b="1" dirty="0">
              <a:latin typeface="CCSweetEmma" pitchFamily="2" charset="0"/>
              <a:ea typeface="CCSweetEmma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6781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TTGMiniWheats" pitchFamily="2" charset="0"/>
              <a:ea typeface="TTGMiniWheats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00" y="7391400"/>
            <a:ext cx="3886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>
              <a:latin typeface="AbcPrint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7772400"/>
            <a:ext cx="36576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CCLickAXanax" pitchFamily="2" charset="0"/>
                <a:ea typeface="CCLickAXanax" pitchFamily="2" charset="0"/>
              </a:rPr>
              <a:t>Coming Events:</a:t>
            </a:r>
          </a:p>
          <a:p>
            <a:r>
              <a:rPr lang="en-US" sz="1200" dirty="0" smtClean="0">
                <a:latin typeface="CCLickAXanax" pitchFamily="2" charset="0"/>
                <a:ea typeface="CCLickAXanax" pitchFamily="2" charset="0"/>
              </a:rPr>
              <a:t>March 10</a:t>
            </a:r>
            <a:r>
              <a:rPr lang="en-US" sz="1200" baseline="30000" dirty="0" smtClean="0">
                <a:latin typeface="CCLickAXanax" pitchFamily="2" charset="0"/>
                <a:ea typeface="CCLickAXanax" pitchFamily="2" charset="0"/>
              </a:rPr>
              <a:t>th</a:t>
            </a:r>
            <a:r>
              <a:rPr lang="en-US" sz="1200" dirty="0" smtClean="0">
                <a:latin typeface="CCLickAXanax" pitchFamily="2" charset="0"/>
                <a:ea typeface="CCLickAXanax" pitchFamily="2" charset="0"/>
              </a:rPr>
              <a:t>: 		End of 3</a:t>
            </a:r>
            <a:r>
              <a:rPr lang="en-US" sz="1200" baseline="30000" dirty="0" smtClean="0">
                <a:latin typeface="CCLickAXanax" pitchFamily="2" charset="0"/>
                <a:ea typeface="CCLickAXanax" pitchFamily="2" charset="0"/>
              </a:rPr>
              <a:t>rd</a:t>
            </a:r>
            <a:r>
              <a:rPr lang="en-US" sz="1200" dirty="0" smtClean="0">
                <a:latin typeface="CCLickAXanax" pitchFamily="2" charset="0"/>
                <a:ea typeface="CCLickAXanax" pitchFamily="2" charset="0"/>
              </a:rPr>
              <a:t> Quarter</a:t>
            </a:r>
          </a:p>
          <a:p>
            <a:endParaRPr lang="en-US" sz="1200" dirty="0" smtClean="0">
              <a:latin typeface="CCLickAXanax" pitchFamily="2" charset="0"/>
              <a:ea typeface="CCLickAXanax" pitchFamily="2" charset="0"/>
            </a:endParaRPr>
          </a:p>
          <a:p>
            <a:r>
              <a:rPr lang="en-US" sz="1200" dirty="0" smtClean="0">
                <a:latin typeface="CCLickAXanax" pitchFamily="2" charset="0"/>
                <a:ea typeface="CCLickAXanax" pitchFamily="2" charset="0"/>
              </a:rPr>
              <a:t>April 5</a:t>
            </a:r>
            <a:r>
              <a:rPr lang="en-US" sz="1200" baseline="30000" dirty="0" smtClean="0">
                <a:latin typeface="CCLickAXanax" pitchFamily="2" charset="0"/>
                <a:ea typeface="CCLickAXanax" pitchFamily="2" charset="0"/>
              </a:rPr>
              <a:t>th</a:t>
            </a:r>
            <a:r>
              <a:rPr lang="en-US" sz="1200" dirty="0" smtClean="0">
                <a:latin typeface="CCLickAXanax" pitchFamily="2" charset="0"/>
                <a:ea typeface="CCLickAXanax" pitchFamily="2" charset="0"/>
              </a:rPr>
              <a:t>: 		Dismiss 12:25</a:t>
            </a:r>
          </a:p>
          <a:p>
            <a:endParaRPr lang="en-US" sz="1200" dirty="0" smtClean="0">
              <a:latin typeface="CCLickAXanax" pitchFamily="2" charset="0"/>
              <a:ea typeface="CCLickAXanax" pitchFamily="2" charset="0"/>
            </a:endParaRPr>
          </a:p>
          <a:p>
            <a:r>
              <a:rPr lang="en-US" sz="1200" dirty="0" smtClean="0">
                <a:latin typeface="CCLickAXanax" pitchFamily="2" charset="0"/>
                <a:ea typeface="CCLickAXanax" pitchFamily="2" charset="0"/>
              </a:rPr>
              <a:t>April 13</a:t>
            </a:r>
            <a:r>
              <a:rPr lang="en-US" sz="1200" baseline="30000" dirty="0" smtClean="0">
                <a:latin typeface="CCLickAXanax" pitchFamily="2" charset="0"/>
                <a:ea typeface="CCLickAXanax" pitchFamily="2" charset="0"/>
              </a:rPr>
              <a:t>th</a:t>
            </a:r>
            <a:r>
              <a:rPr lang="en-US" sz="1200" dirty="0" smtClean="0">
                <a:latin typeface="CCLickAXanax" pitchFamily="2" charset="0"/>
                <a:ea typeface="CCLickAXanax" pitchFamily="2" charset="0"/>
              </a:rPr>
              <a:t>: 		Dismiss 12:25 </a:t>
            </a:r>
          </a:p>
          <a:p>
            <a:endParaRPr lang="en-US" sz="1200" dirty="0" smtClean="0">
              <a:latin typeface="CCLickAXanax" pitchFamily="2" charset="0"/>
              <a:ea typeface="CCLickAXanax" pitchFamily="2" charset="0"/>
            </a:endParaRPr>
          </a:p>
          <a:p>
            <a:r>
              <a:rPr lang="en-US" sz="1200" dirty="0" smtClean="0">
                <a:latin typeface="CCLickAXanax" pitchFamily="2" charset="0"/>
                <a:ea typeface="CCLickAXanax" pitchFamily="2" charset="0"/>
              </a:rPr>
              <a:t>April 14-17		Spring Break  </a:t>
            </a:r>
          </a:p>
          <a:p>
            <a:r>
              <a:rPr lang="en-US" sz="1400" dirty="0" smtClean="0">
                <a:latin typeface="CCLickAXanax" pitchFamily="2" charset="0"/>
                <a:ea typeface="CCLickAXanax" pitchFamily="2" charset="0"/>
              </a:rPr>
              <a:t> </a:t>
            </a:r>
          </a:p>
          <a:p>
            <a:r>
              <a:rPr lang="en-US" sz="1400" dirty="0" smtClean="0">
                <a:latin typeface="CCLickAXanax" pitchFamily="2" charset="0"/>
                <a:ea typeface="CCLickAXanax" pitchFamily="2" charset="0"/>
              </a:rPr>
              <a:t> </a:t>
            </a:r>
            <a:endParaRPr lang="en-US" sz="1600" dirty="0" smtClean="0">
              <a:latin typeface="CCSweetEmma" pitchFamily="2" charset="0"/>
              <a:ea typeface="CCSweetEmma" pitchFamily="2" charset="0"/>
            </a:endParaRPr>
          </a:p>
          <a:p>
            <a:endParaRPr lang="en-US" sz="1400" dirty="0" smtClean="0">
              <a:latin typeface="CCSweetEmma" pitchFamily="2" charset="0"/>
              <a:ea typeface="CCSweetEmma" pitchFamily="2" charset="0"/>
            </a:endParaRPr>
          </a:p>
          <a:p>
            <a:endParaRPr lang="en-US" sz="1400" dirty="0" smtClean="0">
              <a:latin typeface="CCSweetEmma" pitchFamily="2" charset="0"/>
              <a:ea typeface="CCSweetEmma" pitchFamily="2" charset="0"/>
            </a:endParaRPr>
          </a:p>
          <a:p>
            <a:pPr algn="ctr"/>
            <a:endParaRPr lang="en-US" sz="1600" b="1" dirty="0">
              <a:latin typeface="CCSweetEmma" pitchFamily="2" charset="0"/>
              <a:ea typeface="CCSweetEmma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1752600"/>
            <a:ext cx="35052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AJBlock" pitchFamily="2" charset="0"/>
                <a:ea typeface="AJBlock" pitchFamily="2" charset="0"/>
              </a:rPr>
              <a:t>Important Information</a:t>
            </a:r>
            <a:r>
              <a:rPr lang="en-US" sz="1600" b="1" u="sng" dirty="0" smtClean="0">
                <a:latin typeface="AJBlock" pitchFamily="2" charset="0"/>
                <a:ea typeface="AJBlock" pitchFamily="2" charset="0"/>
              </a:rPr>
              <a:t>:</a:t>
            </a:r>
          </a:p>
          <a:p>
            <a:pPr algn="ctr"/>
            <a:r>
              <a:rPr lang="en-US" sz="1600" b="1" u="sng" dirty="0" smtClean="0">
                <a:latin typeface="AJBlock" pitchFamily="2" charset="0"/>
                <a:ea typeface="AJBlock" pitchFamily="2" charset="0"/>
              </a:rPr>
              <a:t> </a:t>
            </a:r>
            <a:endParaRPr lang="en-US" sz="1600" b="1" u="sng" dirty="0" smtClean="0">
              <a:latin typeface="AJBlock" pitchFamily="2" charset="0"/>
              <a:ea typeface="AJBlock" pitchFamily="2" charset="0"/>
            </a:endParaRPr>
          </a:p>
          <a:p>
            <a:r>
              <a:rPr lang="en-US" sz="1600" dirty="0" smtClean="0">
                <a:latin typeface="AbcTeacher" pitchFamily="2" charset="0"/>
                <a:ea typeface="AJBlock" pitchFamily="2" charset="0"/>
              </a:rPr>
              <a:t>*Book Fair starts on Monday and will be here all week!</a:t>
            </a:r>
          </a:p>
          <a:p>
            <a:endParaRPr lang="en-US" sz="1600" dirty="0" smtClean="0">
              <a:latin typeface="AbcTeacher" pitchFamily="2" charset="0"/>
              <a:ea typeface="AJBlock" pitchFamily="2" charset="0"/>
            </a:endParaRPr>
          </a:p>
          <a:p>
            <a:r>
              <a:rPr lang="en-US" sz="1600" dirty="0" smtClean="0">
                <a:latin typeface="AbcTeacher" pitchFamily="2" charset="0"/>
                <a:ea typeface="AJBlock" pitchFamily="2" charset="0"/>
              </a:rPr>
              <a:t>*</a:t>
            </a:r>
            <a:r>
              <a:rPr lang="en-US" sz="1600" dirty="0" smtClean="0">
                <a:latin typeface="AbcTeacher" pitchFamily="2" charset="0"/>
                <a:ea typeface="AJBlock" pitchFamily="2" charset="0"/>
              </a:rPr>
              <a:t>Summer school information will be sent hom</a:t>
            </a:r>
            <a:r>
              <a:rPr lang="en-US" sz="1600" dirty="0" smtClean="0">
                <a:latin typeface="AbcTeacher" pitchFamily="2" charset="0"/>
                <a:ea typeface="AJBlock" pitchFamily="2" charset="0"/>
              </a:rPr>
              <a:t>e at the end of the month.  </a:t>
            </a:r>
          </a:p>
          <a:p>
            <a:endParaRPr lang="en-US" sz="1600" dirty="0" smtClean="0">
              <a:latin typeface="AbcTeacher" pitchFamily="2" charset="0"/>
              <a:ea typeface="AJBlock" pitchFamily="2" charset="0"/>
            </a:endParaRPr>
          </a:p>
          <a:p>
            <a:r>
              <a:rPr lang="en-US" sz="1600" dirty="0" smtClean="0">
                <a:latin typeface="AbcTeacher" pitchFamily="2" charset="0"/>
                <a:ea typeface="AJBlock" pitchFamily="2" charset="0"/>
              </a:rPr>
              <a:t>*Reading target is 53 words </a:t>
            </a:r>
            <a:r>
              <a:rPr lang="en-US" sz="1600" smtClean="0">
                <a:latin typeface="AbcTeacher" pitchFamily="2" charset="0"/>
                <a:ea typeface="AJBlock" pitchFamily="2" charset="0"/>
              </a:rPr>
              <a:t>per minute.</a:t>
            </a:r>
            <a:endParaRPr lang="en-US" sz="1600" dirty="0" smtClean="0">
              <a:latin typeface="AbcTeacher" pitchFamily="2" charset="0"/>
              <a:ea typeface="AJBlock" pitchFamily="2" charset="0"/>
            </a:endParaRPr>
          </a:p>
          <a:p>
            <a:endParaRPr lang="en-US" sz="1050" dirty="0" smtClean="0">
              <a:latin typeface="AbcTeacher" pitchFamily="2" charset="0"/>
              <a:ea typeface="AJBlock" pitchFamily="2" charset="0"/>
            </a:endParaRPr>
          </a:p>
          <a:p>
            <a:endParaRPr lang="en-US" sz="1150" dirty="0" smtClean="0">
              <a:latin typeface="AbcPrint" pitchFamily="2" charset="0"/>
              <a:ea typeface="AJBlock" pitchFamily="2" charset="0"/>
            </a:endParaRPr>
          </a:p>
          <a:p>
            <a:endParaRPr lang="en-US" sz="1200" dirty="0" smtClean="0">
              <a:latin typeface="AbcPrint" pitchFamily="2" charset="0"/>
              <a:ea typeface="AJBlock" pitchFamily="2" charset="0"/>
            </a:endParaRPr>
          </a:p>
          <a:p>
            <a:endParaRPr lang="en-US" sz="1200" dirty="0" smtClean="0">
              <a:latin typeface="AbcPrint" pitchFamily="2" charset="0"/>
              <a:ea typeface="AJBlock" pitchFamily="2" charset="0"/>
            </a:endParaRPr>
          </a:p>
          <a:p>
            <a:endParaRPr lang="en-US" sz="1200" dirty="0" smtClean="0">
              <a:latin typeface="AbcPrint" pitchFamily="2" charset="0"/>
              <a:ea typeface="AJBlock" pitchFamily="2" charset="0"/>
            </a:endParaRPr>
          </a:p>
          <a:p>
            <a:endParaRPr lang="en-US" sz="1200" dirty="0" smtClean="0">
              <a:latin typeface="AbcPrint" pitchFamily="2" charset="0"/>
              <a:ea typeface="AJBlock" pitchFamily="2" charset="0"/>
            </a:endParaRPr>
          </a:p>
          <a:p>
            <a:endParaRPr lang="en-US" sz="1300" b="1" dirty="0" smtClean="0">
              <a:latin typeface="AbcPrint" pitchFamily="2" charset="0"/>
              <a:ea typeface="AJBlock" pitchFamily="2" charset="0"/>
            </a:endParaRPr>
          </a:p>
          <a:p>
            <a:r>
              <a:rPr lang="en-US" sz="1300" dirty="0" smtClean="0">
                <a:latin typeface="AbcPrint" pitchFamily="2" charset="0"/>
                <a:ea typeface="AJBlock" pitchFamily="2" charset="0"/>
              </a:rPr>
              <a:t>.  </a:t>
            </a:r>
            <a:endParaRPr lang="en-US" sz="1300" b="1" u="sng" dirty="0" smtClean="0">
              <a:latin typeface="AbcPrint" pitchFamily="2" charset="0"/>
              <a:ea typeface="AJBlock" pitchFamily="2" charset="0"/>
            </a:endParaRPr>
          </a:p>
          <a:p>
            <a:endParaRPr lang="en-US" sz="1200" dirty="0" smtClean="0">
              <a:latin typeface="AbcPrint" pitchFamily="2" charset="0"/>
              <a:ea typeface="AJBlock" pitchFamily="2" charset="0"/>
            </a:endParaRPr>
          </a:p>
        </p:txBody>
      </p:sp>
      <p:pic>
        <p:nvPicPr>
          <p:cNvPr id="1026" name="Picture 2" descr="Black and White Kid Reading on a Table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8305800"/>
            <a:ext cx="1271778" cy="1451199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609600" y="5562600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CCSadsville" pitchFamily="2" charset="0"/>
                <a:ea typeface="CCSadsville" pitchFamily="2" charset="0"/>
              </a:rPr>
              <a:t>March 13-17</a:t>
            </a:r>
            <a:endParaRPr lang="en-US" sz="2400" dirty="0" smtClean="0">
              <a:latin typeface="CCSadsville" pitchFamily="2" charset="0"/>
              <a:ea typeface="CCSadsville" pitchFamily="2" charset="0"/>
            </a:endParaRPr>
          </a:p>
          <a:p>
            <a:pPr algn="ctr"/>
            <a:r>
              <a:rPr lang="en-US" sz="2400" dirty="0" err="1" smtClean="0">
                <a:latin typeface="CCSadsville" pitchFamily="2" charset="0"/>
                <a:ea typeface="CCSadsville" pitchFamily="2" charset="0"/>
              </a:rPr>
              <a:t>Raegan</a:t>
            </a:r>
            <a:endParaRPr lang="en-US" sz="2400" dirty="0" smtClean="0">
              <a:latin typeface="CCSadsville" pitchFamily="2" charset="0"/>
              <a:ea typeface="CCSadsville" pitchFamily="2" charset="0"/>
            </a:endParaRPr>
          </a:p>
          <a:p>
            <a:pPr algn="ctr"/>
            <a:endParaRPr lang="en-US" sz="2400" dirty="0" smtClean="0">
              <a:latin typeface="CCSadsville" pitchFamily="2" charset="0"/>
              <a:ea typeface="CCSadsville" pitchFamily="2" charset="0"/>
            </a:endParaRPr>
          </a:p>
          <a:p>
            <a:pPr algn="ctr"/>
            <a:r>
              <a:rPr lang="en-US" sz="2400" u="sng" dirty="0" smtClean="0">
                <a:latin typeface="CCSadsville" pitchFamily="2" charset="0"/>
                <a:ea typeface="CCSadsville" pitchFamily="2" charset="0"/>
              </a:rPr>
              <a:t>March 20-24</a:t>
            </a:r>
          </a:p>
          <a:p>
            <a:pPr algn="ctr"/>
            <a:r>
              <a:rPr lang="en-US" sz="2400" dirty="0" smtClean="0">
                <a:latin typeface="CCSadsville" pitchFamily="2" charset="0"/>
                <a:ea typeface="CCSadsville" pitchFamily="2" charset="0"/>
              </a:rPr>
              <a:t>Bennett</a:t>
            </a:r>
            <a:endParaRPr lang="en-US" sz="2400" dirty="0">
              <a:latin typeface="CCSadsville" pitchFamily="2" charset="0"/>
              <a:ea typeface="CCSadsville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43400" y="2743200"/>
            <a:ext cx="274320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AbcTeacher" pitchFamily="2" charset="0"/>
              </a:rPr>
              <a:t>Communication Arts</a:t>
            </a:r>
            <a:r>
              <a:rPr lang="en-US" sz="1600" b="1" dirty="0" smtClean="0">
                <a:latin typeface="AbcTeacher" pitchFamily="2" charset="0"/>
              </a:rPr>
              <a:t>: </a:t>
            </a:r>
          </a:p>
          <a:p>
            <a:r>
              <a:rPr lang="en-US" sz="1600" b="1" dirty="0" smtClean="0">
                <a:latin typeface="AbcTeacher" pitchFamily="2" charset="0"/>
              </a:rPr>
              <a:t>Question of the week</a:t>
            </a:r>
            <a:r>
              <a:rPr lang="en-US" sz="1600" dirty="0" smtClean="0">
                <a:latin typeface="AbcTeacher" pitchFamily="2" charset="0"/>
              </a:rPr>
              <a:t>: How can a surprise be a </a:t>
            </a:r>
            <a:r>
              <a:rPr lang="en-US" sz="1600" dirty="0" err="1" smtClean="0">
                <a:latin typeface="AbcTeacher" pitchFamily="2" charset="0"/>
              </a:rPr>
              <a:t>treasurfe</a:t>
            </a:r>
            <a:r>
              <a:rPr lang="en-US" sz="1600" dirty="0" smtClean="0">
                <a:latin typeface="AbcTeacher" pitchFamily="2" charset="0"/>
              </a:rPr>
              <a:t>?</a:t>
            </a:r>
          </a:p>
          <a:p>
            <a:r>
              <a:rPr lang="en-US" sz="1600" b="1" dirty="0" smtClean="0">
                <a:latin typeface="AbcTeacher" pitchFamily="2" charset="0"/>
              </a:rPr>
              <a:t>Story</a:t>
            </a:r>
            <a:r>
              <a:rPr lang="en-US" sz="1600" dirty="0" smtClean="0">
                <a:latin typeface="AbcTeacher" pitchFamily="2" charset="0"/>
              </a:rPr>
              <a:t>: Mama’s Birthday Present</a:t>
            </a:r>
          </a:p>
          <a:p>
            <a:r>
              <a:rPr lang="en-US" sz="1600" b="1" dirty="0" smtClean="0">
                <a:latin typeface="AbcTeacher" pitchFamily="2" charset="0"/>
              </a:rPr>
              <a:t>Grammar</a:t>
            </a:r>
            <a:r>
              <a:rPr lang="en-US" sz="1600" dirty="0" smtClean="0">
                <a:latin typeface="AbcTeacher" pitchFamily="2" charset="0"/>
              </a:rPr>
              <a:t>: Adjectives</a:t>
            </a:r>
          </a:p>
          <a:p>
            <a:r>
              <a:rPr lang="en-US" sz="1600" b="1" dirty="0" smtClean="0">
                <a:latin typeface="AbcTeacher" pitchFamily="2" charset="0"/>
              </a:rPr>
              <a:t>Comprehension Skill</a:t>
            </a:r>
            <a:r>
              <a:rPr lang="en-US" sz="1600" dirty="0" smtClean="0">
                <a:latin typeface="AbcTeacher" pitchFamily="2" charset="0"/>
              </a:rPr>
              <a:t>:  Draw conclusions</a:t>
            </a:r>
          </a:p>
          <a:p>
            <a:r>
              <a:rPr lang="en-US" sz="1600" b="1" u="sng" dirty="0" smtClean="0">
                <a:latin typeface="AbcTeacher" pitchFamily="2" charset="0"/>
              </a:rPr>
              <a:t>Math:</a:t>
            </a:r>
            <a:r>
              <a:rPr lang="en-US" sz="1600" b="1" dirty="0" smtClean="0">
                <a:latin typeface="AbcTeacher" pitchFamily="2" charset="0"/>
              </a:rPr>
              <a:t> </a:t>
            </a:r>
            <a:r>
              <a:rPr lang="en-US" sz="1600" dirty="0" smtClean="0">
                <a:latin typeface="AbcTeacher" pitchFamily="2" charset="0"/>
              </a:rPr>
              <a:t> Subtracting 2 digit numbers and understanding 10’s and 1’s</a:t>
            </a:r>
          </a:p>
          <a:p>
            <a:r>
              <a:rPr lang="en-US" sz="1600" b="1" u="sng" dirty="0" smtClean="0">
                <a:latin typeface="AbcTeacher" pitchFamily="2" charset="0"/>
              </a:rPr>
              <a:t>Writing: </a:t>
            </a:r>
            <a:r>
              <a:rPr lang="en-US" sz="1600" dirty="0" smtClean="0">
                <a:latin typeface="AbcTeacher" pitchFamily="2" charset="0"/>
              </a:rPr>
              <a:t>Descriptive writing (focusing on writing 5 sentences or more) </a:t>
            </a:r>
          </a:p>
          <a:p>
            <a:endParaRPr lang="en-US" sz="1300" u="sng" dirty="0" smtClean="0">
              <a:latin typeface="AbcTeacher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886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8088</TotalTime>
  <Words>152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Greta Cathey</cp:lastModifiedBy>
  <cp:revision>126</cp:revision>
  <cp:lastPrinted>2014-05-23T13:04:44Z</cp:lastPrinted>
  <dcterms:created xsi:type="dcterms:W3CDTF">2014-05-23T12:35:03Z</dcterms:created>
  <dcterms:modified xsi:type="dcterms:W3CDTF">2017-03-07T21:30:33Z</dcterms:modified>
</cp:coreProperties>
</file>